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katushatravel.ru/uploadedFiles/images/ekskursii/shkolni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0042"/>
            <a:ext cx="9115912" cy="51990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928670"/>
            <a:ext cx="76624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</a:rPr>
              <a:t>Каковы основные этапы решения задачи </a:t>
            </a:r>
          </a:p>
          <a:p>
            <a:pPr algn="ctr"/>
            <a:r>
              <a:rPr lang="ru-RU" sz="3200" b="1" dirty="0" smtClean="0">
                <a:solidFill>
                  <a:srgbClr val="0000FF"/>
                </a:solidFill>
              </a:rPr>
              <a:t>с помощью системы уравнений?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28926" y="3214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2643182"/>
          <a:ext cx="8358246" cy="2194560"/>
        </p:xfrm>
        <a:graphic>
          <a:graphicData uri="http://schemas.openxmlformats.org/drawingml/2006/table">
            <a:tbl>
              <a:tblPr/>
              <a:tblGrid>
                <a:gridCol w="8358246"/>
              </a:tblGrid>
              <a:tr h="1000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Составление математической модели.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 </a:t>
                      </a:r>
                      <a:r>
                        <a:rPr lang="ru-RU" sz="3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Работа </a:t>
                      </a:r>
                      <a:r>
                        <a:rPr lang="ru-RU" sz="32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 составленной моделью. </a:t>
                      </a:r>
                      <a:endParaRPr lang="ru-RU" sz="3200" b="1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Ответ на вопрос задачи.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3200" b="1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1071546"/>
          <a:ext cx="8715436" cy="4267200"/>
        </p:xfrm>
        <a:graphic>
          <a:graphicData uri="http://schemas.openxmlformats.org/drawingml/2006/table">
            <a:tbl>
              <a:tblPr/>
              <a:tblGrid>
                <a:gridCol w="8715436"/>
              </a:tblGrid>
              <a:tr h="0"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Обозначить неизвестные величины переменными.</a:t>
                      </a:r>
                    </a:p>
                    <a:p>
                      <a:pPr marL="342900" lvl="0" indent="-342900" algn="ctr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Выразить оставшиеся величины через эти переменные.</a:t>
                      </a:r>
                    </a:p>
                    <a:p>
                      <a:pPr marL="342900" lvl="0" indent="-342900" algn="ctr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Найти в задаче условия для составления уравнений.</a:t>
                      </a:r>
                    </a:p>
                    <a:p>
                      <a:pPr marL="342900" lvl="0" indent="-342900" algn="ctr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Решить получившуюся систему уравнений</a:t>
                      </a:r>
                      <a:r>
                        <a:rPr lang="ru-RU" sz="2800" b="1" dirty="0" smtClean="0">
                          <a:latin typeface="Times New Roman"/>
                          <a:ea typeface="Times New Roman"/>
                        </a:rPr>
                        <a:t>.</a:t>
                      </a:r>
                    </a:p>
                    <a:p>
                      <a:pPr marL="342900" lvl="0" indent="-342900" algn="ctr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ctr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Найденное решение использовать для ответа на вопрос задачи.</a:t>
                      </a: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6"/>
          <p:cNvSpPr/>
          <p:nvPr/>
        </p:nvSpPr>
        <p:spPr>
          <a:xfrm>
            <a:off x="857224" y="285728"/>
            <a:ext cx="75009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Пусть </a:t>
            </a:r>
            <a:r>
              <a:rPr lang="ru-RU" sz="2800" b="1" i="1" dirty="0" err="1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км/ч – собственная скорость лодки;</a:t>
            </a:r>
            <a:endParaRPr lang="ru-RU" sz="2800" b="1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indent="6286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у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км/ч – скорость течения реки.</a:t>
            </a:r>
            <a:r>
              <a:rPr lang="ru-RU" sz="28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Тогда (</a:t>
            </a:r>
            <a:r>
              <a:rPr lang="ru-RU" sz="2800" b="1" i="1" dirty="0" err="1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км/ч – скорость лодки по течению реки;</a:t>
            </a:r>
            <a:endParaRPr lang="ru-RU" sz="2800" b="1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indent="6286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(</a:t>
            </a:r>
            <a:r>
              <a:rPr lang="ru-RU" sz="2800" b="1" i="1" dirty="0" err="1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км/ч – скорость лодки против течения реки.</a:t>
            </a:r>
            <a:endParaRPr lang="ru-RU" sz="2800" b="1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graphicFrame>
        <p:nvGraphicFramePr>
          <p:cNvPr id="63" name="Таблица 62"/>
          <p:cNvGraphicFramePr>
            <a:graphicFrameLocks noGrp="1"/>
          </p:cNvGraphicFramePr>
          <p:nvPr/>
        </p:nvGraphicFramePr>
        <p:xfrm>
          <a:off x="857224" y="3071810"/>
          <a:ext cx="7572428" cy="3571900"/>
        </p:xfrm>
        <a:graphic>
          <a:graphicData uri="http://schemas.openxmlformats.org/drawingml/2006/table">
            <a:tbl>
              <a:tblPr/>
              <a:tblGrid>
                <a:gridCol w="1893107"/>
                <a:gridCol w="1893107"/>
                <a:gridCol w="1893107"/>
                <a:gridCol w="1893107"/>
              </a:tblGrid>
              <a:tr h="790606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</a:t>
                      </a: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течению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</a:t>
                      </a: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+ </a:t>
                      </a:r>
                      <a:r>
                        <a:rPr lang="ru-RU" sz="18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</a:t>
                      </a: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606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против</a:t>
                      </a: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течения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</a:t>
                      </a: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– </a:t>
                      </a:r>
                      <a:r>
                        <a:rPr lang="ru-RU" sz="18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</a:t>
                      </a: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76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790606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</a:t>
                      </a: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течению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</a:t>
                      </a: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+ </a:t>
                      </a:r>
                      <a:r>
                        <a:rPr lang="ru-RU" sz="18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</a:t>
                      </a: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606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против</a:t>
                      </a: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течения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</a:t>
                      </a: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– </a:t>
                      </a:r>
                      <a:r>
                        <a:rPr lang="ru-RU" sz="18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</a:t>
                      </a: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8733" name="Рисунок 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071810"/>
            <a:ext cx="755042" cy="817963"/>
          </a:xfrm>
          <a:prstGeom prst="rect">
            <a:avLst/>
          </a:prstGeom>
          <a:noFill/>
        </p:spPr>
      </p:pic>
      <p:pic>
        <p:nvPicPr>
          <p:cNvPr id="28732" name="Рисунок 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929066"/>
            <a:ext cx="668584" cy="744994"/>
          </a:xfrm>
          <a:prstGeom prst="rect">
            <a:avLst/>
          </a:prstGeom>
          <a:noFill/>
        </p:spPr>
      </p:pic>
      <p:pic>
        <p:nvPicPr>
          <p:cNvPr id="28731" name="Рисунок 8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5746" y="5065844"/>
            <a:ext cx="653576" cy="720610"/>
          </a:xfrm>
          <a:prstGeom prst="rect">
            <a:avLst/>
          </a:prstGeom>
          <a:noFill/>
        </p:spPr>
      </p:pic>
      <p:pic>
        <p:nvPicPr>
          <p:cNvPr id="28730" name="Рисунок 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0349" y="5974572"/>
            <a:ext cx="587535" cy="669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85728"/>
            <a:ext cx="242889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357562"/>
            <a:ext cx="4929222" cy="168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Рисунок 8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2143116"/>
            <a:ext cx="828788" cy="937839"/>
          </a:xfrm>
          <a:prstGeom prst="rect">
            <a:avLst/>
          </a:prstGeom>
          <a:noFill/>
        </p:spPr>
      </p:pic>
      <p:pic>
        <p:nvPicPr>
          <p:cNvPr id="29702" name="Рисунок 8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2214554"/>
            <a:ext cx="825023" cy="909641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42910" y="2357430"/>
            <a:ext cx="19148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Обозначим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2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571868" y="2357430"/>
            <a:ext cx="9286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</a:t>
            </a:r>
            <a:r>
              <a:rPr lang="ru-RU" sz="2800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lang="ru-RU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786446" y="2428868"/>
            <a:ext cx="7457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</a:t>
            </a:r>
            <a:r>
              <a:rPr lang="ru-RU" sz="2800" i="1" dirty="0" err="1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endParaRPr lang="ru-RU" sz="2800" dirty="0"/>
          </a:p>
        </p:txBody>
      </p:sp>
      <p:pic>
        <p:nvPicPr>
          <p:cNvPr id="18" name="Рисунок 1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5429264"/>
            <a:ext cx="85725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 flipV="1">
            <a:off x="1428728" y="5715016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=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" name="Рисунок 19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71670" y="5429264"/>
            <a:ext cx="42862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2786050" y="5643578"/>
            <a:ext cx="2479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 есть 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= 4;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764704"/>
            <a:ext cx="7920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907704" y="98072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=</a:t>
            </a:r>
            <a:endParaRPr lang="ru-RU" sz="2800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836712"/>
            <a:ext cx="43204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275856" y="1124744"/>
            <a:ext cx="27824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есть </a:t>
            </a:r>
            <a:r>
              <a:rPr lang="ru-RU" sz="2800" i="1" dirty="0" err="1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lang="ru-RU" sz="2800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10</a:t>
            </a:r>
            <a:endParaRPr lang="ru-RU" sz="2800" dirty="0"/>
          </a:p>
        </p:txBody>
      </p:sp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2276872"/>
            <a:ext cx="460851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043608" y="3933056"/>
            <a:ext cx="36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 т в е т: 3 км/ч.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760" y="1988840"/>
            <a:ext cx="425655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/>
              <a:t>Домашнее задание</a:t>
            </a:r>
            <a:r>
              <a:rPr lang="ru-RU" sz="3600" b="1" dirty="0" smtClean="0"/>
              <a:t>.</a:t>
            </a:r>
            <a:endParaRPr lang="ru-RU" sz="3600" dirty="0" smtClean="0"/>
          </a:p>
          <a:p>
            <a:r>
              <a:rPr lang="ru-RU" sz="3600" dirty="0" smtClean="0"/>
              <a:t>     § 7.  № 7.2, 7.19.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173</Words>
  <Application>Microsoft Office PowerPoint</Application>
  <PresentationFormat>Экран (4:3)</PresentationFormat>
  <Paragraphs>48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6</cp:revision>
  <dcterms:modified xsi:type="dcterms:W3CDTF">2016-10-04T07:52:05Z</dcterms:modified>
</cp:coreProperties>
</file>